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327" r:id="rId3"/>
    <p:sldId id="344" r:id="rId4"/>
    <p:sldId id="277" r:id="rId5"/>
    <p:sldId id="339" r:id="rId6"/>
    <p:sldId id="315" r:id="rId7"/>
    <p:sldId id="328" r:id="rId8"/>
    <p:sldId id="317" r:id="rId9"/>
    <p:sldId id="298" r:id="rId10"/>
    <p:sldId id="303" r:id="rId11"/>
    <p:sldId id="297" r:id="rId12"/>
    <p:sldId id="346" r:id="rId13"/>
    <p:sldId id="347" r:id="rId14"/>
    <p:sldId id="302" r:id="rId15"/>
    <p:sldId id="345" r:id="rId16"/>
    <p:sldId id="349" r:id="rId17"/>
    <p:sldId id="272" r:id="rId18"/>
  </p:sldIdLst>
  <p:sldSz cx="9144000" cy="6858000" type="screen4x3"/>
  <p:notesSz cx="6797675" cy="992663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9367"/>
    <a:srgbClr val="865900"/>
    <a:srgbClr val="0033CC"/>
    <a:srgbClr val="66CCFF"/>
    <a:srgbClr val="33CC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8" autoAdjust="0"/>
    <p:restoredTop sz="99763" autoAdjust="0"/>
  </p:normalViewPr>
  <p:slideViewPr>
    <p:cSldViewPr>
      <p:cViewPr>
        <p:scale>
          <a:sx n="110" d="100"/>
          <a:sy n="110" d="100"/>
        </p:scale>
        <p:origin x="-92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40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CA5FDE6-7A2B-4A23-AA13-B184C02EBB4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977452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charset="0"/>
            </a:endParaRPr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BC5640F9-00B9-4C3A-A7CF-19DDE974DE3D}" type="slidenum">
              <a:rPr lang="ru-RU" altLang="ru-RU" smtClean="0"/>
              <a:pPr>
                <a:spcBef>
                  <a:spcPct val="0"/>
                </a:spcBef>
              </a:pPr>
              <a:t>3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www.fond42.ru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D3F217-6200-48D2-B8CD-A35E9D7C74A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59799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www.fond42.ru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3684E1-7152-4F29-AADE-7ADC17F5630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88372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www.fond42.ru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C81FC2-D07B-4BC9-AC85-58EB8B93E5C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72805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Заголовок, диаграмм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www.fond42.ru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305CB7-412C-4325-B238-82AF152B86C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59914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www.fond42.ru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2C771D-4067-4E95-A4B6-7B353280E90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87828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www.fond42.ru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17EBAC-E10F-4B39-A698-2645B0797AA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00034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www.fond42.ru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9C7D8F-28B5-4633-8B63-926522BF50A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32706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www.fond42.ru</a:t>
            </a: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0C4688-27D1-44B1-9D1D-0D8450B9322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24163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www.fond42.ru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BAD379-D3FC-451E-965E-6399B6632CE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83972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www.fond42.ru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2E9A08-32BA-45A1-A2DA-346C2000D07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00810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www.fond42.ru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C9A158-839C-4072-85E3-19AAF7F5372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65006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www.fond42.ru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7F5A16-10BC-4B0E-A59F-C42A4104691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38322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D8F53"/>
            </a:gs>
            <a:gs pos="82000">
              <a:schemeClr val="bg1"/>
            </a:gs>
            <a:gs pos="100000">
              <a:srgbClr val="FFFFFF"/>
            </a:gs>
            <a:gs pos="19000">
              <a:srgbClr val="C39367">
                <a:alpha val="0"/>
              </a:srgbClr>
            </a:gs>
            <a:gs pos="100000">
              <a:schemeClr val="accent6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www.fond42.ru</a:t>
            </a: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EB59B1C4-0818-4D25-9EEE-F6FB9BCDDFB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>
        <p14:conveyor dir="l"/>
      </p:transition>
    </mc:Choice>
    <mc:Fallback xmlns="">
      <p:transition spd="slow">
        <p:fade/>
      </p:transition>
    </mc:Fallback>
  </mc:AlternateConten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09675"/>
            <a:ext cx="9115425" cy="564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6" descr="Лого бел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6536" y="188640"/>
            <a:ext cx="1259792" cy="1584176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innerShdw blurRad="63500" dist="50800" dir="27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9468544" y="1988840"/>
            <a:ext cx="3675062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algn="r" eaLnBrk="1" hangingPunct="1">
              <a:lnSpc>
                <a:spcPct val="105000"/>
              </a:lnSpc>
              <a:defRPr/>
            </a:pPr>
            <a:r>
              <a:rPr lang="ru-RU" altLang="ru-RU" sz="1400" kern="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МИКРОКРЕДИТНАЯ         КОМПАНИЯ </a:t>
            </a:r>
          </a:p>
          <a:p>
            <a:pPr algn="r" eaLnBrk="1" hangingPunct="1">
              <a:lnSpc>
                <a:spcPct val="105000"/>
              </a:lnSpc>
              <a:defRPr/>
            </a:pPr>
            <a:r>
              <a:rPr lang="ru-RU" altLang="ru-RU" sz="1400" kern="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ГОСУДАРСТВЕННЫЙ </a:t>
            </a:r>
          </a:p>
          <a:p>
            <a:pPr algn="r" eaLnBrk="1" hangingPunct="1">
              <a:lnSpc>
                <a:spcPct val="105000"/>
              </a:lnSpc>
              <a:defRPr/>
            </a:pPr>
            <a:r>
              <a:rPr lang="ru-RU" altLang="ru-RU" sz="4800" kern="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ФОНД</a:t>
            </a:r>
          </a:p>
          <a:p>
            <a:pPr algn="r" eaLnBrk="1" hangingPunct="1">
              <a:lnSpc>
                <a:spcPct val="105000"/>
              </a:lnSpc>
              <a:defRPr/>
            </a:pPr>
            <a:r>
              <a:rPr lang="ru-RU" altLang="ru-RU" sz="2200" kern="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</a:t>
            </a:r>
            <a:r>
              <a:rPr lang="ru-RU" altLang="ru-RU" sz="400" kern="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2200" kern="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ДЕРЖКИ</a:t>
            </a:r>
          </a:p>
          <a:p>
            <a:pPr algn="r" eaLnBrk="1" hangingPunct="1">
              <a:lnSpc>
                <a:spcPct val="105000"/>
              </a:lnSpc>
              <a:defRPr/>
            </a:pPr>
            <a:r>
              <a:rPr lang="ru-RU" altLang="ru-RU" sz="1400" kern="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100" kern="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ПРЕДПРИНИМАТЕЛЬСТВА</a:t>
            </a:r>
          </a:p>
          <a:p>
            <a:pPr algn="r" eaLnBrk="1" hangingPunct="1">
              <a:lnSpc>
                <a:spcPct val="105000"/>
              </a:lnSpc>
              <a:defRPr/>
            </a:pPr>
            <a:r>
              <a:rPr lang="ru-RU" altLang="ru-RU" sz="1100" kern="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КЕМЕРОВСКОЙ  ОБЛАСТИ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0824" y="423863"/>
            <a:ext cx="4608513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Кемерово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ул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Красная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4</a:t>
            </a:r>
          </a:p>
          <a:p>
            <a:pPr>
              <a:defRPr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 /384-2/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90-03-35, 90-03-36, 90-03-39 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ФОНД ЛОГО ровный"/>
          <p:cNvPicPr>
            <a:picLocks noGrp="1" noChangeAspect="1"/>
          </p:cNvPicPr>
          <p:nvPr isPhoto="1"/>
        </p:nvPicPr>
        <p:blipFill>
          <a:blip r:embed="rId4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0552" y="2348880"/>
            <a:ext cx="3973922" cy="1913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0294" y="160162"/>
            <a:ext cx="3816424" cy="117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7545388" cy="927058"/>
          </a:xfrm>
        </p:spPr>
        <p:txBody>
          <a:bodyPr/>
          <a:lstStyle/>
          <a:p>
            <a:pPr>
              <a:defRPr/>
            </a:pPr>
            <a:r>
              <a:rPr lang="ru-RU" altLang="ru-RU" sz="3200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Согарантия</a:t>
            </a:r>
            <a:r>
              <a:rPr lang="ru-RU" altLang="ru-RU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Корпорации МСП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340768"/>
            <a:ext cx="8568952" cy="5041900"/>
          </a:xfrm>
        </p:spPr>
        <p:txBody>
          <a:bodyPr/>
          <a:lstStyle/>
          <a:p>
            <a:pPr marL="0" indent="0">
              <a:spcBef>
                <a:spcPts val="600"/>
              </a:spcBef>
              <a:buFontTx/>
              <a:buNone/>
              <a:tabLst>
                <a:tab pos="498475" algn="l"/>
              </a:tabLst>
              <a:defRPr/>
            </a:pPr>
            <a:r>
              <a:rPr lang="ru-RU" sz="2100" b="1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 действия гарантии до 15 лет</a:t>
            </a:r>
          </a:p>
          <a:p>
            <a:pPr marL="0" indent="0">
              <a:spcBef>
                <a:spcPts val="600"/>
              </a:spcBef>
              <a:buFontTx/>
              <a:buNone/>
              <a:tabLst>
                <a:tab pos="498475" algn="l"/>
              </a:tabLst>
              <a:defRPr/>
            </a:pPr>
            <a:r>
              <a:rPr lang="ru-RU" sz="2100" b="1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 деятельности заемщика – любой </a:t>
            </a:r>
          </a:p>
          <a:p>
            <a:pPr marL="0" indent="0">
              <a:spcBef>
                <a:spcPts val="600"/>
              </a:spcBef>
              <a:buFontTx/>
              <a:buNone/>
              <a:tabLst>
                <a:tab pos="498475" algn="l"/>
              </a:tabLst>
              <a:defRPr/>
            </a:pPr>
            <a:r>
              <a:rPr lang="ru-RU" sz="2100" b="1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инвестиционных проектов</a:t>
            </a:r>
          </a:p>
          <a:p>
            <a:pPr eaLnBrk="1" hangingPunct="1">
              <a:spcBef>
                <a:spcPts val="400"/>
              </a:spcBef>
              <a:buFontTx/>
              <a:buChar char="-"/>
              <a:defRPr/>
            </a:pPr>
            <a:r>
              <a:rPr lang="ru-RU" sz="19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приобретение основных фондов (оборудование, недвижимость и т.д.)</a:t>
            </a:r>
          </a:p>
          <a:p>
            <a:pPr eaLnBrk="1" hangingPunct="1">
              <a:spcBef>
                <a:spcPts val="400"/>
              </a:spcBef>
              <a:buFontTx/>
              <a:buChar char="-"/>
              <a:defRPr/>
            </a:pPr>
            <a:r>
              <a:rPr lang="ru-RU" sz="19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строительство </a:t>
            </a:r>
          </a:p>
          <a:p>
            <a:pPr eaLnBrk="1" hangingPunct="1">
              <a:spcBef>
                <a:spcPts val="400"/>
              </a:spcBef>
              <a:buFontTx/>
              <a:buChar char="-"/>
              <a:defRPr/>
            </a:pPr>
            <a:r>
              <a:rPr lang="ru-RU" sz="19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ремонт или реконструкция коммерческой недвижимости</a:t>
            </a:r>
          </a:p>
          <a:p>
            <a:pPr eaLnBrk="1" hangingPunct="1">
              <a:spcBef>
                <a:spcPts val="400"/>
              </a:spcBef>
              <a:buFontTx/>
              <a:buChar char="-"/>
              <a:defRPr/>
            </a:pPr>
            <a:r>
              <a:rPr lang="ru-RU" sz="19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модернизация производства</a:t>
            </a:r>
          </a:p>
          <a:p>
            <a:pPr eaLnBrk="1" hangingPunct="1">
              <a:spcBef>
                <a:spcPts val="400"/>
              </a:spcBef>
              <a:buFontTx/>
              <a:buChar char="-"/>
              <a:defRPr/>
            </a:pPr>
            <a:r>
              <a:rPr lang="ru-RU" sz="19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внедрение инноваций</a:t>
            </a:r>
          </a:p>
          <a:p>
            <a:pPr marL="0" indent="0" eaLnBrk="1" hangingPunct="1">
              <a:spcBef>
                <a:spcPts val="600"/>
              </a:spcBef>
              <a:buFontTx/>
              <a:buNone/>
              <a:defRPr/>
            </a:pPr>
            <a:r>
              <a:rPr lang="ru-RU" sz="2100" b="1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государственных и муниципальных контрактов    ( до 62 месяцев)</a:t>
            </a:r>
          </a:p>
          <a:p>
            <a:pPr marL="0" indent="0" eaLnBrk="1" hangingPunct="1">
              <a:spcBef>
                <a:spcPts val="600"/>
              </a:spcBef>
              <a:buFontTx/>
              <a:buNone/>
              <a:defRPr/>
            </a:pPr>
            <a:r>
              <a:rPr lang="ru-RU" sz="2100" b="1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кредитов с целью пополнения оборотных </a:t>
            </a:r>
            <a:r>
              <a:rPr lang="ru-RU" sz="2100" b="1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 ( до </a:t>
            </a:r>
            <a:r>
              <a:rPr lang="ru-RU" sz="2100" b="1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52 </a:t>
            </a:r>
            <a:r>
              <a:rPr lang="ru-RU" sz="2100" b="1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месяцев)</a:t>
            </a:r>
          </a:p>
          <a:p>
            <a:pPr marL="0" indent="0" eaLnBrk="1" hangingPunct="1">
              <a:spcBef>
                <a:spcPts val="600"/>
              </a:spcBef>
              <a:buNone/>
              <a:defRPr/>
            </a:pPr>
            <a:r>
              <a:rPr lang="ru-RU" sz="2100" b="1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</a:t>
            </a:r>
            <a:r>
              <a:rPr lang="ru-RU" sz="2100" b="1" dirty="0" err="1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реструктурируемых</a:t>
            </a:r>
            <a:r>
              <a:rPr lang="ru-RU" sz="2100" b="1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/рефинансируемых кредитов</a:t>
            </a:r>
          </a:p>
          <a:p>
            <a:pPr marL="0" indent="0" eaLnBrk="1" hangingPunct="1">
              <a:spcBef>
                <a:spcPts val="600"/>
              </a:spcBef>
              <a:buFontTx/>
              <a:buNone/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0" y="6519863"/>
            <a:ext cx="9144000" cy="331787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КОНТАКТЫ: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WWW.FOND42.RU ,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/384-2/ 90-03-35, 90-03-36, 90-03-39 </a:t>
            </a:r>
          </a:p>
          <a:p>
            <a:pPr>
              <a:defRPr/>
            </a:pPr>
            <a:endParaRPr lang="ru-RU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7514" y="0"/>
            <a:ext cx="2436486" cy="749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47625" y="230188"/>
            <a:ext cx="8012113" cy="1143000"/>
          </a:xfrm>
        </p:spPr>
        <p:txBody>
          <a:bodyPr/>
          <a:lstStyle/>
          <a:p>
            <a:pPr>
              <a:defRPr/>
            </a:pPr>
            <a:r>
              <a:rPr lang="ru-RU" altLang="ru-RU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</a:t>
            </a:r>
            <a:r>
              <a:rPr lang="ru-RU" altLang="ru-RU" sz="40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altLang="ru-RU" sz="40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ПРЕДОСТАВЛЕНИЯ  ГАРАНТИИ</a:t>
            </a:r>
            <a:endParaRPr lang="ru-RU" altLang="ru-RU" sz="28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502525" y="3240088"/>
            <a:ext cx="1438275" cy="269557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800" b="1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БАНК</a:t>
            </a:r>
          </a:p>
        </p:txBody>
      </p:sp>
      <p:sp>
        <p:nvSpPr>
          <p:cNvPr id="4" name="Стрелка вправо 3"/>
          <p:cNvSpPr/>
          <p:nvPr/>
        </p:nvSpPr>
        <p:spPr>
          <a:xfrm>
            <a:off x="1581150" y="4500563"/>
            <a:ext cx="1958975" cy="582612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5813" y="4622800"/>
            <a:ext cx="906462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1600" b="1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ЗАЛОГ</a:t>
            </a:r>
          </a:p>
        </p:txBody>
      </p:sp>
      <p:sp>
        <p:nvSpPr>
          <p:cNvPr id="10" name="Стрелка углом вверх 9"/>
          <p:cNvSpPr/>
          <p:nvPr/>
        </p:nvSpPr>
        <p:spPr>
          <a:xfrm rot="5400000">
            <a:off x="3717131" y="2950369"/>
            <a:ext cx="1495425" cy="1849438"/>
          </a:xfrm>
          <a:prstGeom prst="bentUpArrow">
            <a:avLst>
              <a:gd name="adj1" fmla="val 18082"/>
              <a:gd name="adj2" fmla="val 17948"/>
              <a:gd name="adj3" fmla="val 23302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92075" y="4297363"/>
            <a:ext cx="1625600" cy="16383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300" b="1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КЛИЕНТ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789113" y="1790700"/>
            <a:ext cx="2611437" cy="136842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800" b="1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ФОНД</a:t>
            </a:r>
          </a:p>
        </p:txBody>
      </p:sp>
      <p:sp>
        <p:nvSpPr>
          <p:cNvPr id="26" name="Стрелка углом вверх 25"/>
          <p:cNvSpPr/>
          <p:nvPr/>
        </p:nvSpPr>
        <p:spPr>
          <a:xfrm rot="5400000">
            <a:off x="5641181" y="2301082"/>
            <a:ext cx="1609725" cy="2112962"/>
          </a:xfrm>
          <a:prstGeom prst="bentUpArrow">
            <a:avLst>
              <a:gd name="adj1" fmla="val 18346"/>
              <a:gd name="adj2" fmla="val 18971"/>
              <a:gd name="adj3" fmla="val 1488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dirty="0">
              <a:solidFill>
                <a:schemeClr val="accent1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4840288" y="1760538"/>
            <a:ext cx="2662237" cy="136683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800" b="1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Корпорация </a:t>
            </a:r>
          </a:p>
          <a:p>
            <a:pPr algn="ctr" eaLnBrk="1" hangingPunct="1">
              <a:defRPr/>
            </a:pPr>
            <a:r>
              <a:rPr lang="ru-RU" sz="2800" b="1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МСП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508250" y="3690938"/>
            <a:ext cx="25114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b="1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ПОРУЧИТЕЛЬСТВО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422900" y="3643313"/>
            <a:ext cx="186055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400" b="1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ГАРАНТИЯ</a:t>
            </a:r>
          </a:p>
        </p:txBody>
      </p:sp>
      <p:sp>
        <p:nvSpPr>
          <p:cNvPr id="5" name="Стрелка вправо 4"/>
          <p:cNvSpPr/>
          <p:nvPr/>
        </p:nvSpPr>
        <p:spPr>
          <a:xfrm rot="10800000">
            <a:off x="1717675" y="5013325"/>
            <a:ext cx="5784850" cy="1092200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22" name="TextBox 30"/>
          <p:cNvSpPr txBox="1">
            <a:spLocks noChangeArrowheads="1"/>
          </p:cNvSpPr>
          <p:nvPr/>
        </p:nvSpPr>
        <p:spPr bwMode="auto">
          <a:xfrm>
            <a:off x="3609975" y="5267325"/>
            <a:ext cx="204214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КРЕДИТ</a:t>
            </a:r>
          </a:p>
        </p:txBody>
      </p:sp>
      <p:sp>
        <p:nvSpPr>
          <p:cNvPr id="21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0" y="6519863"/>
            <a:ext cx="9144000" cy="331787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КОНТАКТЫ: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WWW.FOND42.RU ,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/384-2/ 90-03-35, 90-03-36, 90-03-39 </a:t>
            </a:r>
          </a:p>
          <a:p>
            <a:pPr>
              <a:defRPr/>
            </a:pPr>
            <a:endParaRPr lang="ru-RU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7514" y="0"/>
            <a:ext cx="2436486" cy="749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323850" y="188913"/>
            <a:ext cx="7561263" cy="1143000"/>
          </a:xfrm>
        </p:spPr>
        <p:txBody>
          <a:bodyPr/>
          <a:lstStyle/>
          <a:p>
            <a:pPr>
              <a:defRPr/>
            </a:pPr>
            <a:r>
              <a:rPr lang="ru-RU" altLang="ru-RU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</a:t>
            </a:r>
            <a:r>
              <a:rPr lang="ru-RU" altLang="ru-RU" sz="40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altLang="ru-RU" sz="40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расчета вознаграждения по совместным сделкам</a:t>
            </a:r>
            <a:endParaRPr lang="ru-RU" altLang="ru-RU" sz="36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4941888"/>
            <a:ext cx="91440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0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Вознаграждение Фонду </a:t>
            </a:r>
            <a:r>
              <a:rPr lang="ru-RU" sz="20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 </a:t>
            </a:r>
            <a:r>
              <a:rPr lang="ru-RU" sz="20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000 000 х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0,75%</a:t>
            </a:r>
            <a:r>
              <a:rPr lang="ru-RU" sz="20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 3 года</a:t>
            </a:r>
          </a:p>
        </p:txBody>
      </p:sp>
      <p:sp>
        <p:nvSpPr>
          <p:cNvPr id="2" name="Пятиугольник 1"/>
          <p:cNvSpPr/>
          <p:nvPr/>
        </p:nvSpPr>
        <p:spPr>
          <a:xfrm>
            <a:off x="522288" y="2241550"/>
            <a:ext cx="2592387" cy="1800225"/>
          </a:xfrm>
          <a:prstGeom prst="homePlat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0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Нужен кредит </a:t>
            </a:r>
            <a:endParaRPr lang="ru-RU" sz="900" dirty="0">
              <a:solidFill>
                <a:schemeClr val="accent1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r>
              <a:rPr lang="ru-RU" sz="20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БАНК</a:t>
            </a:r>
            <a:endParaRPr lang="ru-RU" sz="2000" dirty="0">
              <a:solidFill>
                <a:schemeClr val="accent1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r>
              <a:rPr lang="ru-RU" sz="20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100 000 000 р.</a:t>
            </a:r>
          </a:p>
          <a:p>
            <a:pPr algn="ctr" eaLnBrk="1" hangingPunct="1">
              <a:defRPr/>
            </a:pPr>
            <a:r>
              <a:rPr lang="ru-RU" sz="20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 3 года</a:t>
            </a:r>
          </a:p>
        </p:txBody>
      </p:sp>
      <p:sp>
        <p:nvSpPr>
          <p:cNvPr id="9" name="Пятиугольник 8"/>
          <p:cNvSpPr/>
          <p:nvPr/>
        </p:nvSpPr>
        <p:spPr>
          <a:xfrm>
            <a:off x="3114675" y="2241550"/>
            <a:ext cx="2592388" cy="1800225"/>
          </a:xfrm>
          <a:prstGeom prst="homePlat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0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Ваше обеспечение </a:t>
            </a:r>
          </a:p>
          <a:p>
            <a:pPr algn="ctr" eaLnBrk="1" hangingPunct="1">
              <a:defRPr/>
            </a:pPr>
            <a:r>
              <a:rPr lang="ru-RU" sz="20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30 000 000 р.</a:t>
            </a:r>
          </a:p>
        </p:txBody>
      </p:sp>
      <p:sp>
        <p:nvSpPr>
          <p:cNvPr id="10" name="Пятиугольник 9"/>
          <p:cNvSpPr/>
          <p:nvPr/>
        </p:nvSpPr>
        <p:spPr>
          <a:xfrm>
            <a:off x="5724525" y="1341438"/>
            <a:ext cx="2807914" cy="1800225"/>
          </a:xfrm>
          <a:prstGeom prst="homePlat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0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Поручительство</a:t>
            </a:r>
          </a:p>
          <a:p>
            <a:pPr algn="ctr" eaLnBrk="1" hangingPunct="1">
              <a:defRPr/>
            </a:pPr>
            <a:r>
              <a:rPr lang="ru-RU" sz="20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ФОНДа</a:t>
            </a:r>
          </a:p>
          <a:p>
            <a:pPr algn="ctr" eaLnBrk="1" hangingPunct="1">
              <a:defRPr/>
            </a:pPr>
            <a:r>
              <a:rPr lang="ru-RU" sz="20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 </a:t>
            </a:r>
            <a:r>
              <a:rPr lang="ru-RU" sz="20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000 000 р.</a:t>
            </a:r>
          </a:p>
          <a:p>
            <a:pPr algn="ctr" eaLnBrk="1" hangingPunct="1">
              <a:defRPr/>
            </a:pPr>
            <a:r>
              <a:rPr lang="ru-RU" sz="20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 3 года </a:t>
            </a:r>
          </a:p>
        </p:txBody>
      </p:sp>
      <p:sp>
        <p:nvSpPr>
          <p:cNvPr id="11" name="Пятиугольник 10"/>
          <p:cNvSpPr/>
          <p:nvPr/>
        </p:nvSpPr>
        <p:spPr>
          <a:xfrm>
            <a:off x="5724525" y="3141663"/>
            <a:ext cx="2807915" cy="1800225"/>
          </a:xfrm>
          <a:prstGeom prst="homePlat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0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ГАРАНТИЯ</a:t>
            </a:r>
          </a:p>
          <a:p>
            <a:pPr algn="ctr" eaLnBrk="1" hangingPunct="1">
              <a:defRPr/>
            </a:pPr>
            <a:r>
              <a:rPr lang="ru-RU" sz="20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Корпорации МСП</a:t>
            </a:r>
            <a:endParaRPr lang="ru-RU" sz="2000" dirty="0">
              <a:solidFill>
                <a:schemeClr val="accent1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r>
              <a:rPr lang="ru-RU" sz="20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45 </a:t>
            </a:r>
            <a:r>
              <a:rPr lang="ru-RU" sz="20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000 000 р.</a:t>
            </a:r>
          </a:p>
          <a:p>
            <a:pPr algn="ctr" eaLnBrk="1" hangingPunct="1">
              <a:defRPr/>
            </a:pPr>
            <a:r>
              <a:rPr lang="ru-RU" sz="20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 3 года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0" y="5445125"/>
            <a:ext cx="91440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0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Вознаграждение </a:t>
            </a:r>
            <a:r>
              <a:rPr lang="ru-RU" sz="20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Корпорации 45 </a:t>
            </a:r>
            <a:r>
              <a:rPr lang="ru-RU" sz="20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000 000 х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0,75%</a:t>
            </a:r>
            <a:r>
              <a:rPr lang="ru-RU" sz="20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 3 года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5862638"/>
            <a:ext cx="914400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Удорожание ставки по кредиту на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0,525%</a:t>
            </a:r>
            <a:r>
              <a:rPr lang="ru-RU" sz="24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годовых  </a:t>
            </a:r>
          </a:p>
        </p:txBody>
      </p:sp>
      <p:sp>
        <p:nvSpPr>
          <p:cNvPr id="1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0" y="6519863"/>
            <a:ext cx="9144000" cy="331787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КОНТАКТЫ: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WWW.FOND42.RU ,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/384-2/ 90-03-35, 90-03-36, 90-03-39 </a:t>
            </a:r>
          </a:p>
          <a:p>
            <a:pPr>
              <a:defRPr/>
            </a:pPr>
            <a:endParaRPr lang="ru-RU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7514" y="0"/>
            <a:ext cx="2436486" cy="749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0160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179512" y="399336"/>
            <a:ext cx="7561263" cy="863823"/>
          </a:xfrm>
        </p:spPr>
        <p:txBody>
          <a:bodyPr/>
          <a:lstStyle/>
          <a:p>
            <a:pPr>
              <a:defRPr/>
            </a:pPr>
            <a:r>
              <a:rPr lang="ru-RU" altLang="ru-RU" sz="28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льготного лизинга</a:t>
            </a:r>
            <a:br>
              <a:rPr lang="ru-RU" altLang="ru-RU" sz="28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оборудования для малого бизнеса</a:t>
            </a:r>
            <a:endParaRPr lang="ru-RU" altLang="ru-RU" sz="24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412776"/>
            <a:ext cx="9144000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000" b="1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</a:t>
            </a:r>
            <a:r>
              <a:rPr lang="ru-RU" sz="2000" b="1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льготного лизинга в 2018 году реализуется через </a:t>
            </a:r>
            <a:endParaRPr lang="ru-RU" sz="2000" b="1" dirty="0" smtClean="0">
              <a:solidFill>
                <a:schemeClr val="accent1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r>
              <a:rPr lang="ru-RU" sz="2000" b="1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сеть </a:t>
            </a:r>
            <a:r>
              <a:rPr lang="ru-RU" sz="2000" b="1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региональных лизинговых </a:t>
            </a:r>
            <a:r>
              <a:rPr lang="ru-RU" sz="2000" b="1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компаний (РЛК)</a:t>
            </a:r>
            <a:endParaRPr lang="ru-RU" sz="2000" b="1" dirty="0">
              <a:solidFill>
                <a:schemeClr val="accent1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r>
              <a:rPr lang="ru-RU" sz="20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0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«РЛК Республики Татарстан</a:t>
            </a:r>
            <a:r>
              <a:rPr lang="ru-RU" sz="20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г</a:t>
            </a:r>
            <a:r>
              <a:rPr lang="ru-RU" sz="20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Казань;</a:t>
            </a:r>
            <a:endParaRPr lang="ru-RU" sz="2000" dirty="0">
              <a:solidFill>
                <a:schemeClr val="accent1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r>
              <a:rPr lang="ru-RU" sz="20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«РЛК Республики Башкортостан» (г. Уфа</a:t>
            </a:r>
            <a:r>
              <a:rPr lang="ru-RU" sz="20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sz="2000" dirty="0">
              <a:solidFill>
                <a:schemeClr val="accent1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r>
              <a:rPr lang="ru-RU" sz="20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«РЛК Ярославской области» (г. Ярославль</a:t>
            </a:r>
            <a:r>
              <a:rPr lang="ru-RU" sz="20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sz="2000" dirty="0">
              <a:solidFill>
                <a:schemeClr val="accent1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r>
              <a:rPr lang="ru-RU" sz="20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«РЛК Республики Саха (Якутия)» (г. Якутск</a:t>
            </a:r>
            <a:r>
              <a:rPr lang="ru-RU" sz="20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000" dirty="0">
              <a:solidFill>
                <a:schemeClr val="accent1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3429000"/>
            <a:ext cx="9144000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000" i="1" u="sng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РЛК предоставляют лизинговое финансирование </a:t>
            </a:r>
            <a:r>
              <a:rPr lang="ru-RU" sz="2000" i="1" u="sng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000" i="1" u="sng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всей территории </a:t>
            </a:r>
            <a:endParaRPr lang="ru-RU" sz="2000" i="1" u="sng" dirty="0" smtClean="0">
              <a:solidFill>
                <a:schemeClr val="accent1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r>
              <a:rPr lang="ru-RU" sz="2000" i="1" u="sng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 </a:t>
            </a:r>
            <a:r>
              <a:rPr lang="ru-RU" sz="2000" i="1" u="sng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 </a:t>
            </a:r>
            <a:r>
              <a:rPr lang="ru-RU" sz="2000" i="1" u="sng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 </a:t>
            </a:r>
            <a:r>
              <a:rPr lang="ru-RU" sz="2000" i="1" u="sng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зависимости от </a:t>
            </a:r>
            <a:r>
              <a:rPr lang="ru-RU" sz="2000" i="1" u="sng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местонахождения лизингополучателя</a:t>
            </a:r>
            <a:endParaRPr lang="ru-RU" sz="2000" i="1" u="sng" dirty="0">
              <a:solidFill>
                <a:schemeClr val="accent1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0" y="6519863"/>
            <a:ext cx="9144000" cy="331787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КОНТАКТЫ: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WWW.FOND42.RU ,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/384-2/ 90-03-35, 90-03-36, 90-03-39 </a:t>
            </a:r>
          </a:p>
          <a:p>
            <a:pPr>
              <a:defRPr/>
            </a:pPr>
            <a:endParaRPr lang="ru-RU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4249305"/>
            <a:ext cx="9144000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b="1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</a:t>
            </a:r>
            <a:r>
              <a:rPr lang="ru-RU" b="1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лизингополучателю:</a:t>
            </a:r>
          </a:p>
          <a:p>
            <a:pPr algn="ctr" eaLnBrk="1" hangingPunct="1">
              <a:defRPr/>
            </a:pPr>
            <a:r>
              <a:rPr lang="ru-RU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 </a:t>
            </a:r>
            <a:r>
              <a:rPr lang="ru-RU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индивидуального и </a:t>
            </a:r>
            <a:r>
              <a:rPr lang="ru-RU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малого предпринимательства </a:t>
            </a:r>
            <a:r>
              <a:rPr lang="ru-RU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 err="1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ИМП</a:t>
            </a:r>
            <a:r>
              <a:rPr lang="ru-RU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ctr" eaLnBrk="1" hangingPunct="1">
              <a:defRPr/>
            </a:pPr>
            <a:r>
              <a:rPr lang="ru-RU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Величина дохода </a:t>
            </a:r>
            <a:r>
              <a:rPr lang="ru-RU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До </a:t>
            </a:r>
            <a:r>
              <a:rPr lang="ru-RU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800 млн руб. Срок регистрации - Не менее 12 </a:t>
            </a:r>
            <a:r>
              <a:rPr lang="ru-RU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месяцев.</a:t>
            </a:r>
            <a:endParaRPr lang="ru-RU" dirty="0">
              <a:solidFill>
                <a:schemeClr val="accent1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r>
              <a:rPr lang="ru-RU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Среднесписочная численность </a:t>
            </a:r>
            <a:r>
              <a:rPr lang="ru-RU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сотрудников </a:t>
            </a:r>
            <a:r>
              <a:rPr lang="ru-RU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До </a:t>
            </a:r>
            <a:r>
              <a:rPr lang="ru-RU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человек</a:t>
            </a:r>
          </a:p>
          <a:p>
            <a:pPr algn="ctr" eaLnBrk="1" hangingPunct="1">
              <a:defRPr/>
            </a:pPr>
            <a:r>
              <a:rPr lang="ru-RU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- наличие </a:t>
            </a:r>
            <a:r>
              <a:rPr lang="ru-RU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поручительства собственников</a:t>
            </a:r>
            <a:r>
              <a:rPr lang="ru-RU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контролирующих </a:t>
            </a:r>
          </a:p>
          <a:p>
            <a:pPr algn="ctr" eaLnBrk="1" hangingPunct="1">
              <a:defRPr/>
            </a:pPr>
            <a:r>
              <a:rPr lang="ru-RU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более </a:t>
            </a:r>
            <a:r>
              <a:rPr lang="ru-RU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50% долей/ </a:t>
            </a:r>
            <a:r>
              <a:rPr lang="ru-RU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акций Лизингополучателя.</a:t>
            </a:r>
            <a:endParaRPr lang="ru-RU" dirty="0">
              <a:solidFill>
                <a:schemeClr val="accent1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7514" y="0"/>
            <a:ext cx="2436486" cy="749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2896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107504" y="272026"/>
            <a:ext cx="7561263" cy="863823"/>
          </a:xfrm>
        </p:spPr>
        <p:txBody>
          <a:bodyPr/>
          <a:lstStyle/>
          <a:p>
            <a:pPr>
              <a:defRPr/>
            </a:pPr>
            <a:r>
              <a:rPr lang="ru-RU" altLang="ru-RU" sz="28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льготного лизинга</a:t>
            </a:r>
            <a:br>
              <a:rPr lang="ru-RU" altLang="ru-RU" sz="28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оборудования для малого бизнеса</a:t>
            </a:r>
            <a:endParaRPr lang="ru-RU" altLang="ru-RU" sz="24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1135849"/>
            <a:ext cx="9144000" cy="255454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1600" b="1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Преимущества программы льготного лизинга</a:t>
            </a:r>
            <a:endParaRPr lang="ru-RU" sz="1600" b="1" dirty="0">
              <a:solidFill>
                <a:schemeClr val="accent1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r>
              <a:rPr lang="ru-RU" sz="16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6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Льготные процентные ставки: 6% для российского оборудования, </a:t>
            </a:r>
            <a:endParaRPr lang="ru-RU" sz="1600" dirty="0" smtClean="0">
              <a:solidFill>
                <a:schemeClr val="accent1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r>
              <a:rPr lang="ru-RU" sz="16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16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для иностранного оборудования;</a:t>
            </a:r>
          </a:p>
          <a:p>
            <a:pPr algn="ctr" eaLnBrk="1" hangingPunct="1">
              <a:defRPr/>
            </a:pPr>
            <a:r>
              <a:rPr lang="ru-RU" sz="16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Лизинг представляет собой </a:t>
            </a:r>
            <a:r>
              <a:rPr lang="ru-RU" sz="1600" dirty="0" err="1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беззалоговое</a:t>
            </a:r>
            <a:r>
              <a:rPr lang="ru-RU" sz="16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финансирование, </a:t>
            </a:r>
            <a:endParaRPr lang="ru-RU" sz="1600" dirty="0" smtClean="0">
              <a:solidFill>
                <a:schemeClr val="accent1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r>
              <a:rPr lang="ru-RU" sz="16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обеспечением </a:t>
            </a:r>
            <a:r>
              <a:rPr lang="ru-RU" sz="16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сам предмет лизинга;</a:t>
            </a:r>
          </a:p>
          <a:p>
            <a:pPr algn="ctr" eaLnBrk="1" hangingPunct="1">
              <a:defRPr/>
            </a:pPr>
            <a:r>
              <a:rPr lang="ru-RU" sz="16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Лизинговая компания самостоятельно приобретает у поставщика оборудование и передает его </a:t>
            </a:r>
            <a:endParaRPr lang="ru-RU" sz="1600" dirty="0" smtClean="0">
              <a:solidFill>
                <a:schemeClr val="accent1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r>
              <a:rPr lang="ru-RU" sz="16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временное </a:t>
            </a:r>
            <a:r>
              <a:rPr lang="ru-RU" sz="16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пользование и владение лизингополучателю;</a:t>
            </a:r>
          </a:p>
          <a:p>
            <a:pPr algn="ctr" eaLnBrk="1" hangingPunct="1">
              <a:defRPr/>
            </a:pPr>
            <a:r>
              <a:rPr lang="ru-RU" sz="16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Лизингополучатель не ограничен в выборе оборудования и поставщика оборудования;</a:t>
            </a:r>
          </a:p>
          <a:p>
            <a:pPr algn="ctr" eaLnBrk="1" hangingPunct="1">
              <a:defRPr/>
            </a:pPr>
            <a:r>
              <a:rPr lang="ru-RU" sz="16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Лизингополучатель вправе выбрать график платежей исходя из сезонности бизнеса;</a:t>
            </a:r>
          </a:p>
          <a:p>
            <a:pPr algn="ctr" eaLnBrk="1" hangingPunct="1">
              <a:defRPr/>
            </a:pPr>
            <a:r>
              <a:rPr lang="ru-RU" sz="16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Первый лизинговый платеж оплачивается через 30 дней после подписания акта приема-передачи;</a:t>
            </a:r>
          </a:p>
        </p:txBody>
      </p:sp>
      <p:sp>
        <p:nvSpPr>
          <p:cNvPr id="1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0" y="6519863"/>
            <a:ext cx="9144000" cy="331787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КОНТАКТЫ: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WWW.FOND42.RU ,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/384-2/ 90-03-35, 90-03-36, 90-03-39 </a:t>
            </a:r>
          </a:p>
          <a:p>
            <a:pPr>
              <a:defRPr/>
            </a:pPr>
            <a:endParaRPr lang="ru-RU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18970" y="3710418"/>
            <a:ext cx="9144000" cy="280076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1600" b="1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Имущественные ограничения (финансирование не предоставляется)</a:t>
            </a:r>
          </a:p>
          <a:p>
            <a:pPr algn="ctr" eaLnBrk="1" hangingPunct="1">
              <a:defRPr/>
            </a:pPr>
            <a:r>
              <a:rPr lang="ru-RU" sz="16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6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оборудование, предназначенное для осуществления оптовой и розничной торговой деятельности;</a:t>
            </a:r>
          </a:p>
          <a:p>
            <a:pPr algn="ctr" eaLnBrk="1" hangingPunct="1">
              <a:defRPr/>
            </a:pPr>
            <a:r>
              <a:rPr lang="ru-RU" sz="16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водные суда;</a:t>
            </a:r>
          </a:p>
          <a:p>
            <a:pPr algn="ctr" eaLnBrk="1" hangingPunct="1">
              <a:defRPr/>
            </a:pPr>
            <a:r>
              <a:rPr lang="ru-RU" sz="16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воздушные суда и другая авиационная техника;</a:t>
            </a:r>
          </a:p>
          <a:p>
            <a:pPr algn="ctr" eaLnBrk="1" hangingPunct="1">
              <a:defRPr/>
            </a:pPr>
            <a:r>
              <a:rPr lang="ru-RU" sz="16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подвижной состав железнодорожного транспорта;</a:t>
            </a:r>
          </a:p>
          <a:p>
            <a:pPr algn="ctr" eaLnBrk="1" hangingPunct="1">
              <a:defRPr/>
            </a:pPr>
            <a:r>
              <a:rPr lang="ru-RU" sz="16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транспортные средства, самоходные машины и другие виды техники, </a:t>
            </a:r>
            <a:endParaRPr lang="ru-RU" sz="1600" dirty="0" smtClean="0">
              <a:solidFill>
                <a:schemeClr val="accent1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r>
              <a:rPr lang="ru-RU" sz="16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6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оформляются паспорт транспортного средства или</a:t>
            </a:r>
          </a:p>
          <a:p>
            <a:pPr algn="ctr" eaLnBrk="1" hangingPunct="1">
              <a:defRPr/>
            </a:pPr>
            <a:r>
              <a:rPr lang="ru-RU" sz="16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паспорт самоходной машины и других видов техники </a:t>
            </a:r>
            <a:endParaRPr lang="ru-RU" sz="1600" dirty="0" smtClean="0">
              <a:solidFill>
                <a:schemeClr val="accent1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r>
              <a:rPr lang="ru-RU" sz="16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6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электронный паспорт транспортного средства или электронный паспорт</a:t>
            </a:r>
          </a:p>
          <a:p>
            <a:pPr algn="ctr" eaLnBrk="1" hangingPunct="1">
              <a:defRPr/>
            </a:pPr>
            <a:r>
              <a:rPr lang="ru-RU" sz="16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самоходной машины и других видов техники), а также навесное, </a:t>
            </a:r>
            <a:endParaRPr lang="ru-RU" sz="1600" dirty="0" smtClean="0">
              <a:solidFill>
                <a:schemeClr val="accent1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r>
              <a:rPr lang="ru-RU" sz="16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прицепное </a:t>
            </a:r>
            <a:r>
              <a:rPr lang="ru-RU" sz="16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 к указанным видам техники;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7514" y="0"/>
            <a:ext cx="2436486" cy="749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-7957392" y="5321766"/>
            <a:ext cx="91440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0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Вознаграждение </a:t>
            </a:r>
            <a:r>
              <a:rPr lang="ru-RU" sz="20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Корпорации 45 </a:t>
            </a:r>
            <a:r>
              <a:rPr lang="ru-RU" sz="20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000 000 х 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0,75%</a:t>
            </a:r>
            <a:r>
              <a:rPr lang="ru-RU" sz="20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 3 года</a:t>
            </a:r>
          </a:p>
        </p:txBody>
      </p:sp>
      <p:sp>
        <p:nvSpPr>
          <p:cNvPr id="1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0" y="6519863"/>
            <a:ext cx="9144000" cy="331787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КОНТАКТЫ: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WWW.FOND42.RU ,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/384-2/ 90-03-35, 90-03-36, 90-03-39 </a:t>
            </a:r>
          </a:p>
          <a:p>
            <a:pPr>
              <a:defRPr/>
            </a:pPr>
            <a:endParaRPr lang="ru-RU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 bwMode="auto">
          <a:xfrm>
            <a:off x="173431" y="620688"/>
            <a:ext cx="7561263" cy="863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ru-RU" altLang="ru-RU" sz="2400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Лизинговые продукты для приобретения оборудования в </a:t>
            </a:r>
            <a:r>
              <a:rPr lang="ru-RU" altLang="ru-RU" sz="2400" kern="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рамках Программы </a:t>
            </a:r>
            <a:r>
              <a:rPr lang="ru-RU" altLang="ru-RU" sz="2400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льготного лизинга</a:t>
            </a:r>
            <a:endParaRPr lang="ru-RU" altLang="ru-RU" sz="2000" kern="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296" y="1664986"/>
            <a:ext cx="8567936" cy="45365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7514" y="0"/>
            <a:ext cx="2436486" cy="749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4628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0" y="6519863"/>
            <a:ext cx="9144000" cy="331787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КОНТАКТЫ: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WWW.FOND42.RU ,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/384-2/ 90-03-35, 90-03-36, 90-03-39 </a:t>
            </a:r>
          </a:p>
          <a:p>
            <a:pPr>
              <a:defRPr/>
            </a:pPr>
            <a:endParaRPr lang="ru-RU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539552" y="188913"/>
            <a:ext cx="7561263" cy="863823"/>
          </a:xfrm>
        </p:spPr>
        <p:txBody>
          <a:bodyPr/>
          <a:lstStyle/>
          <a:p>
            <a:pPr>
              <a:defRPr/>
            </a:pPr>
            <a:r>
              <a:rPr lang="ru-RU" alt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Контакты РЛК</a:t>
            </a:r>
            <a:endParaRPr lang="ru-RU" altLang="ru-RU" sz="24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1616143"/>
              </p:ext>
            </p:extLst>
          </p:nvPr>
        </p:nvGraphicFramePr>
        <p:xfrm>
          <a:off x="539552" y="1268760"/>
          <a:ext cx="8352928" cy="48965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6464"/>
                <a:gridCol w="4176464"/>
              </a:tblGrid>
              <a:tr h="2291999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Сафиуллин</a:t>
                      </a:r>
                    </a:p>
                    <a:p>
                      <a:r>
                        <a:rPr lang="ru-RU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Рустем </a:t>
                      </a:r>
                      <a:r>
                        <a:rPr lang="ru-RU" b="1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Фандасович</a:t>
                      </a:r>
                      <a:endParaRPr lang="ru-RU" b="1" dirty="0" smtClean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  <a:p>
                      <a:r>
                        <a:rPr lang="en-US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Safiullin@rlcrt.ru</a:t>
                      </a:r>
                    </a:p>
                    <a:p>
                      <a:r>
                        <a:rPr lang="ru-RU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Тел.: +7 (843) 524-72-32</a:t>
                      </a:r>
                    </a:p>
                    <a:p>
                      <a:r>
                        <a:rPr lang="ru-RU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Генеральный директор</a:t>
                      </a:r>
                    </a:p>
                    <a:p>
                      <a:r>
                        <a:rPr lang="ru-RU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АО «РЛК Республики Татарстан»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Асадуллин</a:t>
                      </a:r>
                      <a:endParaRPr lang="ru-RU" b="1" dirty="0" smtClean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  <a:p>
                      <a:r>
                        <a:rPr lang="ru-RU" b="1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Азамат</a:t>
                      </a:r>
                      <a:r>
                        <a:rPr lang="ru-RU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ru-RU" b="1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Рубенович</a:t>
                      </a:r>
                      <a:endParaRPr lang="ru-RU" b="1" dirty="0" smtClean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  <a:p>
                      <a:r>
                        <a:rPr lang="en-US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AsadullinAR@rlcrb.ru</a:t>
                      </a:r>
                    </a:p>
                    <a:p>
                      <a:r>
                        <a:rPr lang="ru-RU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Тел.: 8 (347) 257-01-25, 222-46-16</a:t>
                      </a:r>
                    </a:p>
                    <a:p>
                      <a:r>
                        <a:rPr lang="ru-RU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Генеральный директор</a:t>
                      </a:r>
                    </a:p>
                    <a:p>
                      <a:r>
                        <a:rPr lang="ru-RU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АО «РЛК Республики Башкортостан»</a:t>
                      </a:r>
                    </a:p>
                  </a:txBody>
                  <a:tcPr>
                    <a:noFill/>
                  </a:tcPr>
                </a:tc>
              </a:tr>
              <a:tr h="2604545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Филиппов</a:t>
                      </a:r>
                    </a:p>
                    <a:p>
                      <a:r>
                        <a:rPr lang="ru-RU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Илья Олегович</a:t>
                      </a:r>
                    </a:p>
                    <a:p>
                      <a:r>
                        <a:rPr lang="en-US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Filippov@rlc76.ru</a:t>
                      </a:r>
                    </a:p>
                    <a:p>
                      <a:r>
                        <a:rPr lang="ru-RU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Тел.: +7 (4852) 59-44-78, 59-44-83</a:t>
                      </a:r>
                    </a:p>
                    <a:p>
                      <a:r>
                        <a:rPr lang="ru-RU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Генеральный директор</a:t>
                      </a:r>
                    </a:p>
                    <a:p>
                      <a:r>
                        <a:rPr lang="ru-RU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АО «РЛК Ярославской области»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Бравина</a:t>
                      </a:r>
                      <a:endParaRPr lang="ru-RU" b="1" dirty="0" smtClean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  <a:p>
                      <a:r>
                        <a:rPr lang="ru-RU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Татьяна Анатольевна</a:t>
                      </a:r>
                    </a:p>
                    <a:p>
                      <a:r>
                        <a:rPr lang="en-US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BravinaTA@rlcykt.ru</a:t>
                      </a:r>
                    </a:p>
                    <a:p>
                      <a:r>
                        <a:rPr lang="ru-RU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Тел.: +7 (4112) 508-498, 508-499</a:t>
                      </a:r>
                    </a:p>
                    <a:p>
                      <a:r>
                        <a:rPr lang="ru-RU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Генеральный директор</a:t>
                      </a:r>
                    </a:p>
                    <a:p>
                      <a:r>
                        <a:rPr lang="ru-RU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АО «РЛК Республики Саха (Якутия)»</a:t>
                      </a:r>
                    </a:p>
                    <a:p>
                      <a:r>
                        <a:rPr lang="en-US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www.corpmsp.ru www.rlcrt.ru www.rlcrb.ru</a:t>
                      </a: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7514" y="0"/>
            <a:ext cx="2436486" cy="749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419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35172"/>
            <a:ext cx="8463335" cy="48325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Заголовок 1"/>
          <p:cNvSpPr>
            <a:spLocks noGrp="1"/>
          </p:cNvSpPr>
          <p:nvPr>
            <p:ph type="title"/>
          </p:nvPr>
        </p:nvSpPr>
        <p:spPr>
          <a:xfrm>
            <a:off x="869950" y="115888"/>
            <a:ext cx="7427913" cy="1143000"/>
          </a:xfrm>
        </p:spPr>
        <p:txBody>
          <a:bodyPr/>
          <a:lstStyle/>
          <a:p>
            <a:pPr>
              <a:defRPr/>
            </a:pPr>
            <a:r>
              <a:rPr lang="ru-RU" alt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САЙТ</a:t>
            </a:r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0" y="6519863"/>
            <a:ext cx="9144000" cy="331787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КОНТАКТЫ: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WWW.FOND42.RU ,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/384-2/ 90-03-35, 90-03-36, 90-03-39 </a:t>
            </a:r>
          </a:p>
          <a:p>
            <a:pPr>
              <a:defRPr/>
            </a:pPr>
            <a:endParaRPr lang="ru-RU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7514" y="0"/>
            <a:ext cx="2436486" cy="749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7514" y="0"/>
            <a:ext cx="2436486" cy="749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11259" y="476672"/>
            <a:ext cx="7770894" cy="854075"/>
          </a:xfrm>
        </p:spPr>
        <p:txBody>
          <a:bodyPr/>
          <a:lstStyle/>
          <a:p>
            <a:pPr>
              <a:defRPr/>
            </a:pPr>
            <a:r>
              <a:rPr lang="ru-RU" altLang="ru-RU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ОБЩИЕ УСЛОВИЯ СООТВЕТСТВИЯ</a:t>
            </a:r>
          </a:p>
        </p:txBody>
      </p:sp>
      <p:sp>
        <p:nvSpPr>
          <p:cNvPr id="16393" name="Объект 4"/>
          <p:cNvSpPr>
            <a:spLocks noGrp="1"/>
          </p:cNvSpPr>
          <p:nvPr>
            <p:ph idx="1"/>
          </p:nvPr>
        </p:nvSpPr>
        <p:spPr>
          <a:xfrm>
            <a:off x="395536" y="1277608"/>
            <a:ext cx="8229600" cy="5112567"/>
          </a:xfrm>
        </p:spPr>
        <p:txBody>
          <a:bodyPr/>
          <a:lstStyle/>
          <a:p>
            <a:pPr marL="0">
              <a:spcBef>
                <a:spcPts val="0"/>
              </a:spcBef>
              <a:spcAft>
                <a:spcPts val="0"/>
              </a:spcAft>
              <a:tabLst>
                <a:tab pos="498475" algn="l"/>
              </a:tabLst>
              <a:defRPr/>
            </a:pPr>
            <a:r>
              <a:rPr lang="ru-RU" sz="20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соответствие  ФЗ от 24.07.2007г. № 209-ФЗ                         </a:t>
            </a:r>
            <a:endParaRPr lang="ru-RU" sz="2200" dirty="0" smtClean="0">
              <a:solidFill>
                <a:schemeClr val="accent1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498475" algn="l"/>
              </a:tabLst>
              <a:defRPr/>
            </a:pPr>
            <a:r>
              <a:rPr lang="ru-RU" sz="22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2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развитии малого и среднего предпринимательства в </a:t>
            </a:r>
            <a:r>
              <a:rPr lang="ru-RU" sz="22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РФ»</a:t>
            </a:r>
          </a:p>
          <a:p>
            <a:pPr marL="0">
              <a:spcBef>
                <a:spcPts val="0"/>
              </a:spcBef>
              <a:spcAft>
                <a:spcPts val="0"/>
              </a:spcAft>
              <a:tabLst>
                <a:tab pos="498475" algn="l"/>
              </a:tabLst>
              <a:defRPr/>
            </a:pPr>
            <a:r>
              <a:rPr lang="ru-RU" sz="22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регистрация на территории Кемеровской области</a:t>
            </a:r>
          </a:p>
          <a:p>
            <a:pPr marL="0">
              <a:spcBef>
                <a:spcPts val="0"/>
              </a:spcBef>
              <a:spcAft>
                <a:spcPts val="0"/>
              </a:spcAft>
              <a:tabLst>
                <a:tab pos="498475" algn="l"/>
              </a:tabLst>
              <a:defRPr/>
            </a:pPr>
            <a:r>
              <a:rPr lang="ru-RU" sz="22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ru-RU" sz="22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последних </a:t>
            </a:r>
            <a:r>
              <a:rPr lang="ru-RU" sz="22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месяцев </a:t>
            </a:r>
            <a:r>
              <a:rPr lang="ru-RU" sz="22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нарушений в заключенных ранее договорах:  кредитных/лизинга/займа и государственных контрактов</a:t>
            </a:r>
            <a:r>
              <a:rPr lang="ru-RU" sz="22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>
              <a:spcBef>
                <a:spcPts val="0"/>
              </a:spcBef>
              <a:spcAft>
                <a:spcPts val="0"/>
              </a:spcAft>
              <a:tabLst>
                <a:tab pos="498475" algn="l"/>
              </a:tabLst>
              <a:defRPr/>
            </a:pPr>
            <a:r>
              <a:rPr lang="ru-RU" sz="22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задолженности в бюджет и внебюджетные </a:t>
            </a:r>
            <a:r>
              <a:rPr lang="ru-RU" sz="22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фонды</a:t>
            </a:r>
          </a:p>
          <a:p>
            <a:pPr marL="0">
              <a:spcBef>
                <a:spcPts val="0"/>
              </a:spcBef>
              <a:spcAft>
                <a:spcPts val="0"/>
              </a:spcAft>
              <a:tabLst>
                <a:tab pos="498475" algn="l"/>
              </a:tabLst>
              <a:defRPr/>
            </a:pPr>
            <a:r>
              <a:rPr lang="ru-RU" sz="22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последних года не применялись процедуры несостоятельности (банкротства), либо санкции в виде аннулирования или приостановления действия лицензии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tabLst>
                <a:tab pos="498475" algn="l"/>
              </a:tabLst>
              <a:defRPr/>
            </a:pPr>
            <a:r>
              <a:rPr lang="ru-RU" sz="22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обеспечение - не менее 30% от суммы кредита (поручительство)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tabLst>
                <a:tab pos="498475" algn="l"/>
              </a:tabLst>
              <a:defRPr/>
            </a:pPr>
            <a:r>
              <a:rPr lang="ru-RU" sz="22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численность от 1 до 250 человек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tabLst>
                <a:tab pos="498475" algn="l"/>
              </a:tabLst>
              <a:defRPr/>
            </a:pPr>
            <a:r>
              <a:rPr lang="ru-RU" sz="22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выручкой до 2-х млрд. рублей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biLevel thresh="75000"/>
            <a:extLst/>
          </a:blip>
          <a:stretch>
            <a:fillRect/>
          </a:stretch>
        </p:blipFill>
        <p:spPr>
          <a:xfrm>
            <a:off x="4601050" y="1268760"/>
            <a:ext cx="3421364" cy="4828608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0" y="6519863"/>
            <a:ext cx="9144000" cy="331787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КОНТАКТЫ: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WWW.FOND42.RU ,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/384-2/ 90-03-35, 90-03-36, 90-03-39 </a:t>
            </a:r>
          </a:p>
          <a:p>
            <a:pPr>
              <a:defRPr/>
            </a:pPr>
            <a:endParaRPr lang="ru-RU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2946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96863"/>
            <a:ext cx="7427913" cy="1008062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предоставляемых поручительств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6576" y="1844824"/>
            <a:ext cx="8385501" cy="288032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spcBef>
                <a:spcPts val="800"/>
              </a:spcBef>
              <a:defRPr/>
            </a:pPr>
            <a:r>
              <a:rPr lang="ru-RU" altLang="ru-RU" sz="3600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Поручительство по кредиту</a:t>
            </a:r>
            <a:endParaRPr lang="ru-RU" altLang="ru-RU" sz="3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ts val="800"/>
              </a:spcBef>
              <a:defRPr/>
            </a:pPr>
            <a:r>
              <a:rPr lang="ru-RU" altLang="ru-RU" sz="3600" dirty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Поручительство по </a:t>
            </a:r>
            <a:r>
              <a:rPr lang="ru-RU" altLang="ru-RU" sz="3600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договору лизинга</a:t>
            </a:r>
            <a:endParaRPr lang="ru-RU" alt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ts val="800"/>
              </a:spcBef>
              <a:defRPr/>
            </a:pPr>
            <a:r>
              <a:rPr lang="ru-RU" altLang="ru-RU" sz="3600" dirty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Поручительство по </a:t>
            </a:r>
            <a:r>
              <a:rPr lang="ru-RU" altLang="ru-RU" sz="3600" dirty="0" smtClean="0">
                <a:solidFill>
                  <a:schemeClr val="accent5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договору </a:t>
            </a:r>
            <a:r>
              <a:rPr lang="ru-RU" altLang="ru-RU" sz="36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банковской гарантии</a:t>
            </a:r>
            <a:endParaRPr lang="ru-RU" altLang="ru-RU" sz="3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800"/>
              </a:spcBef>
              <a:defRPr/>
            </a:pPr>
            <a:endParaRPr lang="ru-RU" alt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800"/>
              </a:spcBef>
              <a:defRPr/>
            </a:pPr>
            <a:endParaRPr lang="ru-RU" altLang="ru-RU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0" y="6519863"/>
            <a:ext cx="9144000" cy="331787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КОНТАКТЫ: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WWW.FOND42.RU ,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/384-2/ 90-03-35, 90-03-36, 90-03-39 </a:t>
            </a:r>
          </a:p>
          <a:p>
            <a:pPr>
              <a:defRPr/>
            </a:pPr>
            <a:endParaRPr lang="ru-RU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7514" y="0"/>
            <a:ext cx="2436486" cy="749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0551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5" descr="0e571e47444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0" r="57561" b="54480"/>
          <a:stretch>
            <a:fillRect/>
          </a:stretch>
        </p:blipFill>
        <p:spPr bwMode="auto">
          <a:xfrm>
            <a:off x="6516216" y="2492896"/>
            <a:ext cx="2195736" cy="34324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20688"/>
            <a:ext cx="7427913" cy="79695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36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ЦЕЛЕВОЕ ИСПОЛЬЗОВАНИЕ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26368" y="1196752"/>
            <a:ext cx="8229600" cy="504056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ru-RU" sz="800" b="1" dirty="0">
              <a:solidFill>
                <a:schemeClr val="accent1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1200"/>
              </a:spcBef>
              <a:buFontTx/>
              <a:buNone/>
              <a:defRPr/>
            </a:pPr>
            <a:r>
              <a:rPr lang="ru-RU" b="1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инвестиционных проектов</a:t>
            </a:r>
          </a:p>
          <a:p>
            <a:pPr eaLnBrk="1" hangingPunct="1">
              <a:spcBef>
                <a:spcPts val="600"/>
              </a:spcBef>
              <a:buFontTx/>
              <a:buChar char="-"/>
              <a:defRPr/>
            </a:pPr>
            <a:r>
              <a:rPr lang="ru-RU" sz="24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приобретение основных фондов (оборудование, недвижимость и т.д.)</a:t>
            </a:r>
          </a:p>
          <a:p>
            <a:pPr eaLnBrk="1" hangingPunct="1">
              <a:spcBef>
                <a:spcPts val="600"/>
              </a:spcBef>
              <a:buFontTx/>
              <a:buChar char="-"/>
              <a:defRPr/>
            </a:pPr>
            <a:r>
              <a:rPr lang="ru-RU" sz="24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строительство </a:t>
            </a:r>
          </a:p>
          <a:p>
            <a:pPr eaLnBrk="1" hangingPunct="1">
              <a:spcBef>
                <a:spcPts val="600"/>
              </a:spcBef>
              <a:buFontTx/>
              <a:buChar char="-"/>
              <a:defRPr/>
            </a:pPr>
            <a:r>
              <a:rPr lang="ru-RU" sz="24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ремонт или реконструкция коммерческой недвижимости</a:t>
            </a:r>
          </a:p>
          <a:p>
            <a:pPr eaLnBrk="1" hangingPunct="1">
              <a:spcBef>
                <a:spcPts val="600"/>
              </a:spcBef>
              <a:buFontTx/>
              <a:buChar char="-"/>
              <a:defRPr/>
            </a:pPr>
            <a:r>
              <a:rPr lang="ru-RU" sz="24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модернизация производства</a:t>
            </a:r>
          </a:p>
          <a:p>
            <a:pPr eaLnBrk="1" hangingPunct="1">
              <a:spcBef>
                <a:spcPts val="600"/>
              </a:spcBef>
              <a:buFontTx/>
              <a:buChar char="-"/>
              <a:defRPr/>
            </a:pPr>
            <a:r>
              <a:rPr lang="ru-RU" sz="24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внедрение инноваций</a:t>
            </a:r>
            <a:endParaRPr lang="ru-RU" sz="900" dirty="0" smtClean="0">
              <a:solidFill>
                <a:schemeClr val="accent1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1200"/>
              </a:spcBef>
              <a:buFontTx/>
              <a:buNone/>
              <a:defRPr/>
            </a:pPr>
            <a:r>
              <a:rPr lang="ru-RU" sz="2800" b="1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Пополнение оборотных средств</a:t>
            </a:r>
          </a:p>
          <a:p>
            <a:pPr eaLnBrk="1" hangingPunct="1">
              <a:spcBef>
                <a:spcPts val="1200"/>
              </a:spcBef>
              <a:buFontTx/>
              <a:buNone/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Рефинансирование</a:t>
            </a:r>
            <a:r>
              <a:rPr lang="ru-RU" sz="2800" b="1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текущих кредитов </a:t>
            </a:r>
          </a:p>
        </p:txBody>
      </p:sp>
      <p:sp>
        <p:nvSpPr>
          <p:cNvPr id="7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0" y="6519863"/>
            <a:ext cx="9144000" cy="331787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КОНТАКТЫ: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WWW.FOND42.RU ,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/384-2/ 90-03-35, 90-03-36, 90-03-39 </a:t>
            </a:r>
          </a:p>
          <a:p>
            <a:pPr>
              <a:defRPr/>
            </a:pPr>
            <a:endParaRPr lang="ru-RU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7514" y="0"/>
            <a:ext cx="2436486" cy="749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senokosova.GFPPKO\Desktop\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3800" y="1700808"/>
            <a:ext cx="3173232" cy="46567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>
          <a:xfrm>
            <a:off x="462975" y="557808"/>
            <a:ext cx="7427913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36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Поддержку нельзя направлять на 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2060848"/>
            <a:ext cx="8229600" cy="396044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ru-RU" sz="800" b="1" dirty="0">
              <a:solidFill>
                <a:schemeClr val="accent1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600"/>
              </a:spcBef>
              <a:buFontTx/>
              <a:buChar char="-"/>
              <a:defRPr/>
            </a:pPr>
            <a:r>
              <a:rPr lang="ru-RU" sz="54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выплату </a:t>
            </a:r>
            <a:r>
              <a:rPr lang="ru-RU" sz="54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заработной платы;</a:t>
            </a:r>
          </a:p>
          <a:p>
            <a:pPr eaLnBrk="1" hangingPunct="1">
              <a:spcBef>
                <a:spcPts val="600"/>
              </a:spcBef>
              <a:buFontTx/>
              <a:buChar char="-"/>
              <a:defRPr/>
            </a:pPr>
            <a:r>
              <a:rPr lang="ru-RU" sz="54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гашение </a:t>
            </a:r>
            <a:r>
              <a:rPr lang="ru-RU" sz="54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налогов</a:t>
            </a:r>
            <a:r>
              <a:rPr lang="ru-RU" sz="54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</p:txBody>
      </p:sp>
      <p:sp>
        <p:nvSpPr>
          <p:cNvPr id="10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0" y="6519863"/>
            <a:ext cx="9144000" cy="331787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КОНТАКТЫ: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WWW.FOND42.RU ,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/384-2/ 90-03-35, 90-03-36, 90-03-39 </a:t>
            </a:r>
          </a:p>
          <a:p>
            <a:pPr>
              <a:defRPr/>
            </a:pPr>
            <a:endParaRPr lang="ru-RU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7514" y="0"/>
            <a:ext cx="2436486" cy="749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5680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002" y="5764981"/>
            <a:ext cx="864741" cy="7173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392" y="5136774"/>
            <a:ext cx="864741" cy="7228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459" y="4419440"/>
            <a:ext cx="864741" cy="7173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1520" y="1340768"/>
            <a:ext cx="8712968" cy="2520280"/>
          </a:xfrm>
        </p:spPr>
        <p:txBody>
          <a:bodyPr/>
          <a:lstStyle/>
          <a:p>
            <a:pPr marL="0" indent="0" algn="ctr">
              <a:spcBef>
                <a:spcPts val="500"/>
              </a:spcBef>
              <a:buFontTx/>
              <a:buNone/>
              <a:tabLst>
                <a:tab pos="498475" algn="l"/>
              </a:tabLst>
              <a:defRPr/>
            </a:pPr>
            <a:r>
              <a:rPr lang="ru-RU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70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 </a:t>
            </a:r>
            <a:r>
              <a:rPr lang="ru-RU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кредита</a:t>
            </a:r>
          </a:p>
          <a:p>
            <a:pPr marL="0" indent="0" algn="ctr">
              <a:spcBef>
                <a:spcPts val="500"/>
              </a:spcBef>
              <a:buFontTx/>
              <a:buNone/>
              <a:tabLst>
                <a:tab pos="498475" algn="l"/>
              </a:tabLst>
              <a:defRPr/>
            </a:pPr>
            <a:r>
              <a:rPr lang="ru-RU" sz="3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25 000 000 рублей по первому договору</a:t>
            </a:r>
            <a:endParaRPr lang="ru-RU" sz="34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500"/>
              </a:spcBef>
              <a:buFontTx/>
              <a:buNone/>
              <a:tabLst>
                <a:tab pos="498475" algn="l"/>
              </a:tabLst>
              <a:defRPr/>
            </a:pPr>
            <a:r>
              <a:rPr lang="ru-RU" sz="3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38 567 462  рублей по всем договорам</a:t>
            </a:r>
          </a:p>
          <a:p>
            <a:pPr marL="0" indent="0" algn="ctr">
              <a:spcBef>
                <a:spcPts val="500"/>
              </a:spcBef>
              <a:buFontTx/>
              <a:buNone/>
              <a:tabLst>
                <a:tab pos="498475" algn="l"/>
              </a:tabLst>
              <a:defRPr/>
            </a:pPr>
            <a:endParaRPr lang="ru-RU" sz="1000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500"/>
              </a:spcBef>
              <a:buNone/>
              <a:tabLst>
                <a:tab pos="498475" algn="l"/>
              </a:tabLst>
              <a:defRPr/>
            </a:pPr>
            <a:r>
              <a:rPr lang="ru-RU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30%  </a:t>
            </a:r>
            <a:r>
              <a:rPr lang="ru-RU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кредита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обеспечивает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Заемщик</a:t>
            </a:r>
          </a:p>
          <a:p>
            <a:pPr marL="0" indent="0" algn="ctr">
              <a:spcBef>
                <a:spcPts val="500"/>
              </a:spcBef>
              <a:buFontTx/>
              <a:buNone/>
              <a:tabLst>
                <a:tab pos="498475" algn="l"/>
              </a:tabLst>
              <a:defRPr/>
            </a:pPr>
            <a:endParaRPr lang="ru-RU" sz="10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327616" y="692696"/>
            <a:ext cx="7354887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>
              <a:spcBef>
                <a:spcPts val="500"/>
              </a:spcBef>
              <a:tabLst>
                <a:tab pos="498475" algn="l"/>
              </a:tabLst>
              <a:defRPr/>
            </a:pPr>
            <a:r>
              <a:rPr lang="ru-RU" sz="2800" kern="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МАКСИМАЛЬНЫЙ РАЗМЕР </a:t>
            </a:r>
            <a:br>
              <a:rPr lang="ru-RU" sz="2800" kern="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kern="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ПОРУЧИТЕЛЬСТВА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17002" y="4159825"/>
            <a:ext cx="8064896" cy="2698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spcBef>
                <a:spcPts val="500"/>
              </a:spcBef>
              <a:buFontTx/>
              <a:buNone/>
              <a:tabLst>
                <a:tab pos="498475" algn="l"/>
              </a:tabLst>
              <a:defRPr/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Стоимость поручительства</a:t>
            </a:r>
            <a:r>
              <a:rPr lang="ru-RU" sz="7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spcBef>
                <a:spcPts val="500"/>
              </a:spcBef>
              <a:buFontTx/>
              <a:buNone/>
              <a:tabLst>
                <a:tab pos="498475" algn="l"/>
              </a:tabLst>
              <a:defRPr/>
            </a:pPr>
            <a:r>
              <a:rPr lang="ru-RU" b="1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0,75%     </a:t>
            </a:r>
            <a:r>
              <a:rPr lang="ru-RU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совместных с АО «Корпорация МСП» и АО «МСП Банк» сделок по </a:t>
            </a:r>
            <a:r>
              <a:rPr lang="ru-RU" dirty="0" err="1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СОГАРАНТИИ</a:t>
            </a:r>
            <a:r>
              <a:rPr lang="ru-RU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(по кредитам)</a:t>
            </a:r>
            <a:endParaRPr lang="ru-RU" sz="700" dirty="0" smtClean="0">
              <a:solidFill>
                <a:schemeClr val="accent1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500"/>
              </a:spcBef>
              <a:buFontTx/>
              <a:buNone/>
              <a:tabLst>
                <a:tab pos="498475" algn="l"/>
              </a:tabLst>
              <a:defRPr/>
            </a:pPr>
            <a:endParaRPr lang="ru-RU" sz="600" dirty="0" smtClean="0">
              <a:solidFill>
                <a:schemeClr val="accent1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r>
              <a:rPr lang="ru-RU" sz="2000" b="1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b="1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1%   </a:t>
            </a:r>
            <a:r>
              <a:rPr lang="ru-RU" sz="2000" b="1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организаций с деятельностью отличной от торговли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endParaRPr lang="ru-RU" sz="700" dirty="0" smtClean="0">
              <a:solidFill>
                <a:schemeClr val="accent1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endParaRPr lang="ru-RU" sz="700" dirty="0">
              <a:solidFill>
                <a:schemeClr val="accent1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endParaRPr lang="ru-RU" sz="700" dirty="0">
              <a:solidFill>
                <a:schemeClr val="accent1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FontTx/>
              <a:buNone/>
              <a:defRPr/>
            </a:pPr>
            <a:r>
              <a:rPr lang="ru-RU" sz="2000" b="1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1,5</a:t>
            </a:r>
            <a:r>
              <a:rPr lang="ru-RU" sz="2000" b="1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	</a:t>
            </a:r>
            <a:r>
              <a:rPr lang="ru-RU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в сфере </a:t>
            </a:r>
            <a:r>
              <a:rPr lang="ru-RU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торговли</a:t>
            </a:r>
          </a:p>
          <a:p>
            <a:pPr marL="0" indent="0">
              <a:spcBef>
                <a:spcPts val="0"/>
              </a:spcBef>
              <a:buFontTx/>
              <a:buNone/>
              <a:defRPr/>
            </a:pPr>
            <a:r>
              <a:rPr lang="ru-RU" sz="16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Оплата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единовременно/ в рассрочку по индивидуальному графику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0" y="6519863"/>
            <a:ext cx="9144000" cy="331787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КОНТАКТЫ: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WWW.FOND42.RU ,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/384-2/ 90-03-35, 90-03-36, 90-03-39 </a:t>
            </a:r>
          </a:p>
          <a:p>
            <a:pPr>
              <a:defRPr/>
            </a:pPr>
            <a:endParaRPr lang="ru-RU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7514" y="0"/>
            <a:ext cx="2436486" cy="749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579296" cy="6119812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sz="4000" dirty="0" smtClean="0">
                <a:solidFill>
                  <a:srgbClr val="33CC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ПРЕИМУЩЕСТВА</a:t>
            </a: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FontTx/>
              <a:buNone/>
              <a:defRPr/>
            </a:pPr>
            <a:endParaRPr lang="ru-RU" sz="24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28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Получение кредита при недостаточности собственного обеспечения</a:t>
            </a:r>
          </a:p>
          <a:p>
            <a:pPr>
              <a:spcBef>
                <a:spcPts val="400"/>
              </a:spcBef>
              <a:defRPr/>
            </a:pPr>
            <a:r>
              <a:rPr lang="ru-RU" sz="28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Увеличение суммы кредита при использовании поручительства Фонда</a:t>
            </a:r>
          </a:p>
          <a:p>
            <a:pPr>
              <a:spcBef>
                <a:spcPts val="400"/>
              </a:spcBef>
              <a:defRPr/>
            </a:pPr>
            <a:r>
              <a:rPr lang="ru-RU" sz="28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Замена текущего залога на поручительство Фонда</a:t>
            </a:r>
          </a:p>
          <a:p>
            <a:pPr>
              <a:spcBef>
                <a:spcPts val="400"/>
              </a:spcBef>
              <a:defRPr/>
            </a:pPr>
            <a:r>
              <a:rPr lang="ru-RU" sz="28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о предоставлении поручительства принимается в течение 3 (трех) рабочих дней</a:t>
            </a:r>
          </a:p>
          <a:p>
            <a:pPr>
              <a:spcBef>
                <a:spcPts val="400"/>
              </a:spcBef>
              <a:defRPr/>
            </a:pPr>
            <a:r>
              <a:rPr lang="ru-RU" sz="28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Размер вознаграждения один из самых низких по РФ</a:t>
            </a:r>
          </a:p>
          <a:p>
            <a:pPr>
              <a:spcBef>
                <a:spcPts val="400"/>
              </a:spcBef>
              <a:defRPr/>
            </a:pPr>
            <a:r>
              <a:rPr lang="ru-RU" sz="28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 банков-партнеров (6 по Банковским гарантиям)</a:t>
            </a:r>
          </a:p>
          <a:p>
            <a:pPr marL="0" indent="0">
              <a:buFontTx/>
              <a:buNone/>
              <a:defRPr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0" y="6519863"/>
            <a:ext cx="9144000" cy="331787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КОНТАКТЫ: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WWW.FOND42.RU ,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/384-2/ 90-03-35, 90-03-36, 90-03-39 </a:t>
            </a:r>
          </a:p>
          <a:p>
            <a:pPr>
              <a:defRPr/>
            </a:pPr>
            <a:endParaRPr lang="ru-RU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7514" y="0"/>
            <a:ext cx="2436486" cy="749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1217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-158751" y="250898"/>
            <a:ext cx="7796213" cy="1008286"/>
          </a:xfrm>
        </p:spPr>
        <p:txBody>
          <a:bodyPr/>
          <a:lstStyle/>
          <a:p>
            <a:pPr>
              <a:defRPr/>
            </a:pPr>
            <a:r>
              <a:rPr lang="ru-RU" alt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ПОЛУЧЕНИЯ КРЕДИТА </a:t>
            </a:r>
            <a:r>
              <a:rPr lang="ru-RU" alt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ПОРУЧИТЕЛЬСТВОМ </a:t>
            </a:r>
            <a:r>
              <a:rPr lang="ru-RU" alt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ФОНДА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918325" y="1259184"/>
            <a:ext cx="1438275" cy="234156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800" b="1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БАНК</a:t>
            </a:r>
          </a:p>
        </p:txBody>
      </p:sp>
      <p:sp>
        <p:nvSpPr>
          <p:cNvPr id="4" name="Стрелка вправо 3"/>
          <p:cNvSpPr/>
          <p:nvPr/>
        </p:nvSpPr>
        <p:spPr>
          <a:xfrm>
            <a:off x="2330450" y="2548234"/>
            <a:ext cx="1692275" cy="260350"/>
          </a:xfrm>
          <a:prstGeom prst="rightArrow">
            <a:avLst>
              <a:gd name="adj1" fmla="val 100000"/>
              <a:gd name="adj2" fmla="val 48194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 rot="10800000">
            <a:off x="2320925" y="2965746"/>
            <a:ext cx="4581525" cy="504825"/>
          </a:xfrm>
          <a:prstGeom prst="rightArrow">
            <a:avLst>
              <a:gd name="adj1" fmla="val 99501"/>
              <a:gd name="adj2" fmla="val 5000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4413" y="2508546"/>
            <a:ext cx="1903412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1600" b="1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</a:t>
            </a:r>
          </a:p>
        </p:txBody>
      </p:sp>
      <p:sp>
        <p:nvSpPr>
          <p:cNvPr id="10" name="Стрелка углом вверх 9"/>
          <p:cNvSpPr/>
          <p:nvPr/>
        </p:nvSpPr>
        <p:spPr>
          <a:xfrm rot="5400000">
            <a:off x="5190331" y="718640"/>
            <a:ext cx="544513" cy="2879725"/>
          </a:xfrm>
          <a:prstGeom prst="bentUpArrow">
            <a:avLst>
              <a:gd name="adj1" fmla="val 50000"/>
              <a:gd name="adj2" fmla="val 25000"/>
              <a:gd name="adj3" fmla="val 2500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47688" y="2418059"/>
            <a:ext cx="1773237" cy="118268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8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КЛИЕНТ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468688" y="1259184"/>
            <a:ext cx="1438275" cy="63182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800" b="1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ФОНД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305300" y="2157709"/>
            <a:ext cx="2314575" cy="339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1600" b="1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ПОРУЧИТЕЛЬСТВО</a:t>
            </a:r>
          </a:p>
        </p:txBody>
      </p:sp>
      <p:sp>
        <p:nvSpPr>
          <p:cNvPr id="9227" name="TextBox 14"/>
          <p:cNvSpPr txBox="1">
            <a:spLocks noChangeArrowheads="1"/>
          </p:cNvSpPr>
          <p:nvPr/>
        </p:nvSpPr>
        <p:spPr bwMode="auto">
          <a:xfrm>
            <a:off x="3794125" y="2972096"/>
            <a:ext cx="1701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КРЕДИТ</a:t>
            </a:r>
          </a:p>
        </p:txBody>
      </p:sp>
      <p:sp>
        <p:nvSpPr>
          <p:cNvPr id="17" name="Пятиугольник 16"/>
          <p:cNvSpPr/>
          <p:nvPr/>
        </p:nvSpPr>
        <p:spPr>
          <a:xfrm>
            <a:off x="971550" y="4198144"/>
            <a:ext cx="2397125" cy="1512887"/>
          </a:xfrm>
          <a:prstGeom prst="homePlat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Нужен кредит </a:t>
            </a:r>
          </a:p>
          <a:p>
            <a:pPr algn="ctr" eaLnBrk="1" hangingPunct="1">
              <a:defRPr/>
            </a:pPr>
            <a:r>
              <a:rPr lang="ru-RU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БАНК</a:t>
            </a:r>
          </a:p>
          <a:p>
            <a:pPr algn="ctr" eaLnBrk="1" hangingPunct="1">
              <a:defRPr/>
            </a:pPr>
            <a:r>
              <a:rPr lang="ru-RU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4 000 000 р.</a:t>
            </a:r>
          </a:p>
          <a:p>
            <a:pPr algn="ctr" eaLnBrk="1" hangingPunct="1">
              <a:defRPr/>
            </a:pPr>
            <a:r>
              <a:rPr lang="ru-RU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 2 года</a:t>
            </a:r>
          </a:p>
        </p:txBody>
      </p:sp>
      <p:sp>
        <p:nvSpPr>
          <p:cNvPr id="19" name="Пятиугольник 18"/>
          <p:cNvSpPr/>
          <p:nvPr/>
        </p:nvSpPr>
        <p:spPr>
          <a:xfrm>
            <a:off x="3368675" y="4198144"/>
            <a:ext cx="1995488" cy="1512887"/>
          </a:xfrm>
          <a:prstGeom prst="homePlat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Ваше обеспечение </a:t>
            </a:r>
          </a:p>
          <a:p>
            <a:pPr algn="ctr" eaLnBrk="1" hangingPunct="1">
              <a:defRPr/>
            </a:pPr>
            <a:r>
              <a:rPr lang="ru-RU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2 000 000 р.</a:t>
            </a:r>
          </a:p>
        </p:txBody>
      </p:sp>
      <p:sp>
        <p:nvSpPr>
          <p:cNvPr id="21" name="Пятиугольник 20"/>
          <p:cNvSpPr/>
          <p:nvPr/>
        </p:nvSpPr>
        <p:spPr>
          <a:xfrm>
            <a:off x="5364163" y="4198144"/>
            <a:ext cx="2768600" cy="1512887"/>
          </a:xfrm>
          <a:prstGeom prst="homePlat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Поручительство</a:t>
            </a:r>
          </a:p>
          <a:p>
            <a:pPr algn="ctr" eaLnBrk="1" hangingPunct="1">
              <a:defRPr/>
            </a:pPr>
            <a:r>
              <a:rPr lang="ru-RU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ФОНДа</a:t>
            </a:r>
          </a:p>
          <a:p>
            <a:pPr algn="ctr" eaLnBrk="1" hangingPunct="1">
              <a:defRPr/>
            </a:pPr>
            <a:r>
              <a:rPr lang="ru-RU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2 000 000 р.</a:t>
            </a:r>
          </a:p>
          <a:p>
            <a:pPr algn="ctr" eaLnBrk="1" hangingPunct="1">
              <a:defRPr/>
            </a:pPr>
            <a:r>
              <a:rPr lang="ru-RU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 2 года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62314" y="5805264"/>
            <a:ext cx="7920038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2 000 000 х 1% х 2 года</a:t>
            </a:r>
          </a:p>
          <a:p>
            <a:pPr algn="ctr" eaLnBrk="1" hangingPunct="1">
              <a:defRPr/>
            </a:pPr>
            <a:r>
              <a:rPr lang="ru-RU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Удорожание ставки по кредиту на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0,5 %</a:t>
            </a:r>
            <a:r>
              <a:rPr lang="ru-RU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годовых</a:t>
            </a:r>
          </a:p>
        </p:txBody>
      </p:sp>
      <p:sp>
        <p:nvSpPr>
          <p:cNvPr id="6161" name="TextBox 2"/>
          <p:cNvSpPr txBox="1">
            <a:spLocks noChangeArrowheads="1"/>
          </p:cNvSpPr>
          <p:nvPr/>
        </p:nvSpPr>
        <p:spPr bwMode="auto">
          <a:xfrm>
            <a:off x="781050" y="3774281"/>
            <a:ext cx="70818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РАСЧЕТА ВОЗНАГРАЖДЕНИЯ ФОНДА (производство)</a:t>
            </a:r>
          </a:p>
        </p:txBody>
      </p:sp>
      <p:sp>
        <p:nvSpPr>
          <p:cNvPr id="2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0" y="6519863"/>
            <a:ext cx="9144000" cy="331787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КОНТАКТЫ: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WWW.FOND42.RU ,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/384-2/ 90-03-35, 90-03-36, 90-03-39 </a:t>
            </a:r>
          </a:p>
          <a:p>
            <a:pPr>
              <a:defRPr/>
            </a:pPr>
            <a:endParaRPr lang="ru-RU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7514" y="0"/>
            <a:ext cx="2436486" cy="749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7514" y="0"/>
            <a:ext cx="2436486" cy="749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20977" y="548680"/>
            <a:ext cx="7415213" cy="887412"/>
          </a:xfrm>
        </p:spPr>
        <p:txBody>
          <a:bodyPr/>
          <a:lstStyle/>
          <a:p>
            <a:pPr>
              <a:defRPr/>
            </a:pPr>
            <a:r>
              <a:rPr lang="ru-RU" altLang="ru-RU" sz="3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Национальная гарантийная система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92250"/>
            <a:ext cx="8892480" cy="4817070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FontTx/>
              <a:buNone/>
              <a:defRPr/>
            </a:pPr>
            <a:r>
              <a:rPr lang="ru-RU" sz="28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АО </a:t>
            </a:r>
            <a:r>
              <a:rPr lang="ru-RU" sz="28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"Федеральная корпорация по развитию </a:t>
            </a:r>
            <a:endParaRPr lang="ru-RU" sz="2800" dirty="0" smtClean="0">
              <a:solidFill>
                <a:schemeClr val="accent1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FontTx/>
              <a:buNone/>
              <a:defRPr/>
            </a:pPr>
            <a:r>
              <a:rPr lang="ru-RU" sz="28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малого </a:t>
            </a:r>
            <a:r>
              <a:rPr lang="ru-RU" sz="28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среднего предпринимательства</a:t>
            </a:r>
            <a:r>
              <a:rPr lang="ru-RU" sz="28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".</a:t>
            </a:r>
          </a:p>
          <a:p>
            <a:pPr marL="0" indent="0" algn="ctr">
              <a:spcBef>
                <a:spcPts val="0"/>
              </a:spcBef>
              <a:buFontTx/>
              <a:buNone/>
              <a:defRPr/>
            </a:pPr>
            <a:endParaRPr lang="ru-RU" sz="1000" dirty="0" smtClean="0">
              <a:solidFill>
                <a:schemeClr val="accent1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FontTx/>
              <a:buNone/>
              <a:defRPr/>
            </a:pPr>
            <a:r>
              <a:rPr lang="ru-RU" sz="28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РАБОТЫ:</a:t>
            </a:r>
          </a:p>
          <a:p>
            <a:pPr marL="0" indent="0" algn="ctr">
              <a:spcBef>
                <a:spcPts val="0"/>
              </a:spcBef>
              <a:buFontTx/>
              <a:buNone/>
              <a:defRPr/>
            </a:pPr>
            <a:endParaRPr lang="ru-RU" sz="1000" dirty="0" smtClean="0">
              <a:solidFill>
                <a:schemeClr val="accent1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indent="360000">
              <a:spcBef>
                <a:spcPts val="0"/>
              </a:spcBef>
              <a:defRPr/>
            </a:pPr>
            <a:r>
              <a:rPr lang="ru-RU" sz="28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</a:t>
            </a:r>
            <a:r>
              <a:rPr lang="ru-RU" sz="28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доступного финансирования</a:t>
            </a:r>
            <a:r>
              <a:rPr lang="ru-RU" sz="28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0000" indent="360000">
              <a:spcBef>
                <a:spcPts val="0"/>
              </a:spcBef>
              <a:defRPr/>
            </a:pPr>
            <a:r>
              <a:rPr lang="ru-RU" sz="28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правовой поддержки</a:t>
            </a:r>
            <a:r>
              <a:rPr lang="ru-RU" sz="28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0000" indent="360000">
              <a:spcBef>
                <a:spcPts val="0"/>
              </a:spcBef>
              <a:defRPr/>
            </a:pPr>
            <a:r>
              <a:rPr lang="ru-RU" sz="28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имущественной поддержки</a:t>
            </a:r>
            <a:r>
              <a:rPr lang="ru-RU" sz="28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0000" indent="360000">
              <a:spcBef>
                <a:spcPts val="0"/>
              </a:spcBef>
              <a:defRPr/>
            </a:pPr>
            <a:r>
              <a:rPr lang="ru-RU" sz="28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информационно-маркетинговой поддержки</a:t>
            </a:r>
            <a:r>
              <a:rPr lang="ru-RU" sz="28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0000" indent="360000">
              <a:spcBef>
                <a:spcPts val="0"/>
              </a:spcBef>
              <a:defRPr/>
            </a:pPr>
            <a:r>
              <a:rPr lang="ru-RU" sz="2800" dirty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доступа к закупкам отдельных видов заказчиков.</a:t>
            </a:r>
            <a:endParaRPr lang="ru-RU" sz="2800" dirty="0" smtClean="0">
              <a:solidFill>
                <a:schemeClr val="accent1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0" y="6519863"/>
            <a:ext cx="9144000" cy="331787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КОНТАКТЫ: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WWW.FOND42.RU ,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/384-2/ 90-03-35, 90-03-36, 90-03-39 </a:t>
            </a:r>
          </a:p>
          <a:p>
            <a:pPr>
              <a:defRPr/>
            </a:pPr>
            <a:endParaRPr lang="ru-RU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4728</TotalTime>
  <Words>1185</Words>
  <Application>Microsoft Office PowerPoint</Application>
  <PresentationFormat>Экран (4:3)</PresentationFormat>
  <Paragraphs>213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Оформление по умолчанию</vt:lpstr>
      <vt:lpstr>Презентация PowerPoint</vt:lpstr>
      <vt:lpstr>ОБЩИЕ УСЛОВИЯ СООТВЕТСТВИЯ</vt:lpstr>
      <vt:lpstr>Виды предоставляемых поручительств</vt:lpstr>
      <vt:lpstr>ЦЕЛЕВОЕ ИСПОЛЬЗОВАНИЕ</vt:lpstr>
      <vt:lpstr>Поддержку нельзя направлять на </vt:lpstr>
      <vt:lpstr>Презентация PowerPoint</vt:lpstr>
      <vt:lpstr>Презентация PowerPoint</vt:lpstr>
      <vt:lpstr>СХЕМА ПОЛУЧЕНИЯ КРЕДИТА  С ПОРУЧИТЕЛЬСТВОМ ФОНДА</vt:lpstr>
      <vt:lpstr>Национальная гарантийная система</vt:lpstr>
      <vt:lpstr>Согарантия Корпорации МСП</vt:lpstr>
      <vt:lpstr>СХЕМА  ПРЕДОСТАВЛЕНИЯ  ГАРАНТИИ</vt:lpstr>
      <vt:lpstr>ПРИМЕР  расчета вознаграждения по совместным сделкам</vt:lpstr>
      <vt:lpstr>Программа льготного лизинга оборудования для малого бизнеса</vt:lpstr>
      <vt:lpstr>Программа льготного лизинга оборудования для малого бизнеса</vt:lpstr>
      <vt:lpstr>Презентация PowerPoint</vt:lpstr>
      <vt:lpstr>Контакты РЛК</vt:lpstr>
      <vt:lpstr>САЙТ</vt:lpstr>
    </vt:vector>
  </TitlesOfParts>
  <Company>NhT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logunova</dc:creator>
  <cp:lastModifiedBy>Козымаер Кирилл </cp:lastModifiedBy>
  <cp:revision>372</cp:revision>
  <cp:lastPrinted>2018-10-23T08:00:41Z</cp:lastPrinted>
  <dcterms:created xsi:type="dcterms:W3CDTF">2013-02-06T04:22:52Z</dcterms:created>
  <dcterms:modified xsi:type="dcterms:W3CDTF">2019-01-31T07:19:33Z</dcterms:modified>
</cp:coreProperties>
</file>